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75" r:id="rId4"/>
    <p:sldId id="273" r:id="rId5"/>
    <p:sldId id="277" r:id="rId6"/>
    <p:sldId id="279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3" r:id="rId16"/>
    <p:sldId id="292" r:id="rId17"/>
    <p:sldId id="281" r:id="rId18"/>
    <p:sldId id="294" r:id="rId19"/>
    <p:sldId id="295" r:id="rId20"/>
    <p:sldId id="296" r:id="rId21"/>
    <p:sldId id="297" r:id="rId22"/>
    <p:sldId id="274" r:id="rId23"/>
    <p:sldId id="282" r:id="rId24"/>
    <p:sldId id="283" r:id="rId25"/>
    <p:sldId id="278" r:id="rId2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660"/>
  </p:normalViewPr>
  <p:slideViewPr>
    <p:cSldViewPr snapToGrid="0" snapToObjects="1" showGuides="1">
      <p:cViewPr varScale="1">
        <p:scale>
          <a:sx n="115" d="100"/>
          <a:sy n="115" d="100"/>
        </p:scale>
        <p:origin x="163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001DA-2709-433E-9FE0-B7C565F9F6E0}" type="datetimeFigureOut">
              <a:rPr lang="en-US" altLang="es-CL"/>
              <a:pPr>
                <a:defRPr/>
              </a:pPr>
              <a:t>1/14/2019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576B6D-BEF6-45EF-A047-3CFBB741DF22}" type="slidenum">
              <a:rPr lang="en-US" altLang="es-CL"/>
              <a:pPr>
                <a:defRPr/>
              </a:pPr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3595506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B074F-C30D-4ABB-864D-2BE0C3645F9B}" type="datetimeFigureOut">
              <a:rPr lang="en-US" altLang="es-CL"/>
              <a:pPr>
                <a:defRPr/>
              </a:pPr>
              <a:t>1/14/2019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A6E2E9-7554-440F-BE98-FA5DEBEEC0D6}" type="slidenum">
              <a:rPr lang="en-US" altLang="es-CL"/>
              <a:pPr>
                <a:defRPr/>
              </a:pPr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2023603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B2B232-F46A-48DC-82D7-9F7F154D89FA}" type="datetimeFigureOut">
              <a:rPr lang="en-US" altLang="es-CL"/>
              <a:pPr>
                <a:defRPr/>
              </a:pPr>
              <a:t>1/14/2019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22584-A11B-439A-A089-B954C4CF4935}" type="slidenum">
              <a:rPr lang="en-US" altLang="es-CL"/>
              <a:pPr>
                <a:defRPr/>
              </a:pPr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214945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E1060F-3FFA-4EE7-ABF0-B5446882C6A8}" type="datetimeFigureOut">
              <a:rPr lang="en-US" altLang="es-CL"/>
              <a:pPr>
                <a:defRPr/>
              </a:pPr>
              <a:t>1/14/2019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AB3ED2-EFE0-4D1A-9C81-4937CC12DBF5}" type="slidenum">
              <a:rPr lang="en-US" altLang="es-CL"/>
              <a:pPr>
                <a:defRPr/>
              </a:pPr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2685810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6C33D7-468B-4DC3-B100-51EC89F113A2}" type="datetimeFigureOut">
              <a:rPr lang="en-US" altLang="es-CL"/>
              <a:pPr>
                <a:defRPr/>
              </a:pPr>
              <a:t>1/14/2019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F55C0-98E7-4ABF-95AB-B2029CF1514C}" type="slidenum">
              <a:rPr lang="en-US" altLang="es-CL"/>
              <a:pPr>
                <a:defRPr/>
              </a:pPr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849873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F75078-D6B9-4D2C-ABFD-625674E07C9A}" type="datetimeFigureOut">
              <a:rPr lang="en-US" altLang="es-CL"/>
              <a:pPr>
                <a:defRPr/>
              </a:pPr>
              <a:t>1/14/2019</a:t>
            </a:fld>
            <a:endParaRPr lang="en-US" altLang="es-C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5F599F-B090-4A27-9A19-FE9A9F57AFB6}" type="slidenum">
              <a:rPr lang="en-US" altLang="es-CL"/>
              <a:pPr>
                <a:defRPr/>
              </a:pPr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3609890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856548-D1E0-45FA-B5B5-588929B18E1D}" type="datetimeFigureOut">
              <a:rPr lang="en-US" altLang="es-CL"/>
              <a:pPr>
                <a:defRPr/>
              </a:pPr>
              <a:t>1/14/2019</a:t>
            </a:fld>
            <a:endParaRPr lang="en-US" altLang="es-CL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873DF5-8EC9-4CD6-A215-411480382E80}" type="slidenum">
              <a:rPr lang="en-US" altLang="es-CL"/>
              <a:pPr>
                <a:defRPr/>
              </a:pPr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1093919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B11DE-4394-4135-B1EE-2324BBC36F08}" type="datetimeFigureOut">
              <a:rPr lang="en-US" altLang="es-CL"/>
              <a:pPr>
                <a:defRPr/>
              </a:pPr>
              <a:t>1/14/2019</a:t>
            </a:fld>
            <a:endParaRPr lang="en-US" alt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774E22-5DFB-4434-8071-00CAE5CF409C}" type="slidenum">
              <a:rPr lang="en-US" altLang="es-CL"/>
              <a:pPr>
                <a:defRPr/>
              </a:pPr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4287929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BFEF7-6DBD-4CEB-8CB3-08C02D851FB9}" type="datetimeFigureOut">
              <a:rPr lang="en-US" altLang="es-CL"/>
              <a:pPr>
                <a:defRPr/>
              </a:pPr>
              <a:t>1/14/2019</a:t>
            </a:fld>
            <a:endParaRPr lang="en-US" altLang="es-CL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681798-C04C-45D6-AF97-C9BACBE07538}" type="slidenum">
              <a:rPr lang="en-US" altLang="es-CL"/>
              <a:pPr>
                <a:defRPr/>
              </a:pPr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400246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E503E-3F3B-43DF-8774-6232957883CC}" type="datetimeFigureOut">
              <a:rPr lang="en-US" altLang="es-CL"/>
              <a:pPr>
                <a:defRPr/>
              </a:pPr>
              <a:t>1/14/2019</a:t>
            </a:fld>
            <a:endParaRPr lang="en-US" altLang="es-C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3F8841-B32C-4CCB-8608-CFF15C2DF1AA}" type="slidenum">
              <a:rPr lang="en-US" altLang="es-CL"/>
              <a:pPr>
                <a:defRPr/>
              </a:pPr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3503172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0F4086-8089-4F6E-B14C-5FF35701C75F}" type="datetimeFigureOut">
              <a:rPr lang="en-US" altLang="es-CL"/>
              <a:pPr>
                <a:defRPr/>
              </a:pPr>
              <a:t>1/14/2019</a:t>
            </a:fld>
            <a:endParaRPr lang="en-US" altLang="es-C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C1DF69-2E03-4AB2-B6E9-07C044BF0D4C}" type="slidenum">
              <a:rPr lang="en-US" altLang="es-CL"/>
              <a:pPr>
                <a:defRPr/>
              </a:pPr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3916444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CL"/>
              <a:t>Click to edit Master title style</a:t>
            </a:r>
            <a:endParaRPr lang="en-US" altLang="es-CL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CL"/>
              <a:t>Click to edit Master text styles</a:t>
            </a:r>
          </a:p>
          <a:p>
            <a:pPr lvl="1"/>
            <a:r>
              <a:rPr lang="es-ES_tradnl" altLang="es-CL"/>
              <a:t>Second level</a:t>
            </a:r>
          </a:p>
          <a:p>
            <a:pPr lvl="2"/>
            <a:r>
              <a:rPr lang="es-ES_tradnl" altLang="es-CL"/>
              <a:t>Third level</a:t>
            </a:r>
          </a:p>
          <a:p>
            <a:pPr lvl="3"/>
            <a:r>
              <a:rPr lang="es-ES_tradnl" altLang="es-CL"/>
              <a:t>Fourth level</a:t>
            </a:r>
          </a:p>
          <a:p>
            <a:pPr lvl="4"/>
            <a:r>
              <a:rPr lang="es-ES_tradnl" altLang="es-CL"/>
              <a:t>Fifth level</a:t>
            </a:r>
            <a:endParaRPr lang="en-US" alt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7BC13D2-62C4-463A-836C-A7600D3D39F6}" type="datetimeFigureOut">
              <a:rPr lang="en-US" altLang="es-CL"/>
              <a:pPr>
                <a:defRPr/>
              </a:pPr>
              <a:t>1/14/2019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EA91050-EB0A-41CE-845A-C09B5D933A9A}" type="slidenum">
              <a:rPr lang="en-US" altLang="es-CL"/>
              <a:pPr>
                <a:defRPr/>
              </a:pPr>
              <a:t>‹Nº›</a:t>
            </a:fld>
            <a:endParaRPr lang="en-US" alt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39775" y="2411413"/>
            <a:ext cx="7664450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s-CL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Proyecto Sistemas de Control </a:t>
            </a:r>
          </a:p>
          <a:p>
            <a:pPr algn="ctr" eaLnBrk="1" hangingPunct="1">
              <a:defRPr/>
            </a:pPr>
            <a:r>
              <a:rPr lang="es-CL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“Conteo de Objetos Utilizando una Cámara de Profundidad”</a:t>
            </a:r>
          </a:p>
        </p:txBody>
      </p:sp>
      <p:sp>
        <p:nvSpPr>
          <p:cNvPr id="2051" name="CuadroTexto 2"/>
          <p:cNvSpPr txBox="1">
            <a:spLocks noChangeArrowheads="1"/>
          </p:cNvSpPr>
          <p:nvPr/>
        </p:nvSpPr>
        <p:spPr bwMode="auto">
          <a:xfrm>
            <a:off x="739775" y="4918075"/>
            <a:ext cx="738822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s-CL" altLang="es-CL" sz="2000" dirty="0"/>
              <a:t>Claudio Canales &amp; Iván Fernández.</a:t>
            </a:r>
            <a:endParaRPr lang="es-CL" altLang="es-CL" sz="1600" i="1" dirty="0"/>
          </a:p>
          <a:p>
            <a:pPr eaLnBrk="1" hangingPunct="1"/>
            <a:r>
              <a:rPr lang="es-CL" altLang="es-CL" dirty="0"/>
              <a:t>Profesor: Renato Salinas.</a:t>
            </a:r>
            <a:endParaRPr lang="es-CL" altLang="es-CL" sz="1600" dirty="0"/>
          </a:p>
          <a:p>
            <a:pPr eaLnBrk="1" hangingPunct="1"/>
            <a:r>
              <a:rPr lang="es-CL" altLang="es-CL" sz="1600" i="1" dirty="0"/>
              <a:t>Sistemas de Control, 2019.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2262981"/>
            <a:ext cx="6096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5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2262981"/>
            <a:ext cx="6096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9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2262981"/>
            <a:ext cx="6096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7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2262981"/>
            <a:ext cx="6096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7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2262981"/>
            <a:ext cx="6096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7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2262981"/>
            <a:ext cx="6096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0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2262981"/>
            <a:ext cx="6096000" cy="3200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828800"/>
            <a:ext cx="6096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4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17973C-AA28-4E65-9167-825908DF6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  <a:p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28800"/>
            <a:ext cx="6096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7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2262981"/>
            <a:ext cx="6096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2262981"/>
            <a:ext cx="6096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5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409825" y="300038"/>
            <a:ext cx="5505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s-CL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Kinect.</a:t>
            </a:r>
            <a:endParaRPr lang="es-CL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="" xmlns:a16="http://schemas.microsoft.com/office/drawing/2014/main" id="{2F81656C-EF3C-470A-955B-E9E8F5EB9F1C}"/>
              </a:ext>
            </a:extLst>
          </p:cNvPr>
          <p:cNvCxnSpPr/>
          <p:nvPr/>
        </p:nvCxnSpPr>
        <p:spPr>
          <a:xfrm>
            <a:off x="1076145" y="3166533"/>
            <a:ext cx="0" cy="5249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="" xmlns:a16="http://schemas.microsoft.com/office/drawing/2014/main" id="{B6880B50-7671-456A-B489-5ED940A34E1B}"/>
              </a:ext>
            </a:extLst>
          </p:cNvPr>
          <p:cNvSpPr/>
          <p:nvPr/>
        </p:nvSpPr>
        <p:spPr>
          <a:xfrm>
            <a:off x="626533" y="3166533"/>
            <a:ext cx="626534" cy="71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Rectángulo 16">
            <a:extLst>
              <a:ext uri="{FF2B5EF4-FFF2-40B4-BE49-F238E27FC236}">
                <a16:creationId xmlns="" xmlns:a16="http://schemas.microsoft.com/office/drawing/2014/main" id="{E87D4E6D-1B68-41FC-9820-F181F005EB7E}"/>
              </a:ext>
            </a:extLst>
          </p:cNvPr>
          <p:cNvSpPr/>
          <p:nvPr/>
        </p:nvSpPr>
        <p:spPr>
          <a:xfrm>
            <a:off x="3776133" y="4638948"/>
            <a:ext cx="795867" cy="86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Rectángulo 17">
            <a:extLst>
              <a:ext uri="{FF2B5EF4-FFF2-40B4-BE49-F238E27FC236}">
                <a16:creationId xmlns="" xmlns:a16="http://schemas.microsoft.com/office/drawing/2014/main" id="{CD8F2C54-42DA-4691-BB36-E11E4636C0BF}"/>
              </a:ext>
            </a:extLst>
          </p:cNvPr>
          <p:cNvSpPr/>
          <p:nvPr/>
        </p:nvSpPr>
        <p:spPr>
          <a:xfrm>
            <a:off x="1511302" y="4638948"/>
            <a:ext cx="690032" cy="9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" name="Imagen 12">
            <a:extLst>
              <a:ext uri="{FF2B5EF4-FFF2-40B4-BE49-F238E27FC236}">
                <a16:creationId xmlns="" xmlns:a16="http://schemas.microsoft.com/office/drawing/2014/main" id="{52004B12-1FE0-461B-92EA-72146B5335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368" y="1203561"/>
            <a:ext cx="3458099" cy="1558319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Imagen 13">
            <a:extLst>
              <a:ext uri="{FF2B5EF4-FFF2-40B4-BE49-F238E27FC236}">
                <a16:creationId xmlns="" xmlns:a16="http://schemas.microsoft.com/office/drawing/2014/main" id="{7239966C-5CF4-49D4-B8EE-0B4B76ADC8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752" y="3166533"/>
            <a:ext cx="3514715" cy="2893696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E8108B7-6FA9-4EB2-AE76-5A1C5590AA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CL" b="1" dirty="0"/>
              <a:t>Sensores de profundidad infrarrojo</a:t>
            </a:r>
          </a:p>
          <a:p>
            <a:r>
              <a:rPr lang="es-CL" b="1" dirty="0"/>
              <a:t> Captura 30 cuadros por segundo </a:t>
            </a:r>
          </a:p>
          <a:p>
            <a:r>
              <a:rPr lang="es-CL" b="1" dirty="0"/>
              <a:t>Resolución de 640x480 píxeles.</a:t>
            </a:r>
          </a:p>
          <a:p>
            <a:r>
              <a:rPr lang="es-CL" b="1" dirty="0"/>
              <a:t>Cámara RGB.</a:t>
            </a:r>
          </a:p>
          <a:p>
            <a:r>
              <a:rPr lang="es-CL" b="1" dirty="0"/>
              <a:t>Motores</a:t>
            </a:r>
          </a:p>
        </p:txBody>
      </p:sp>
    </p:spTree>
    <p:extLst>
      <p:ext uri="{BB962C8B-B14F-4D97-AF65-F5344CB8AC3E}">
        <p14:creationId xmlns:p14="http://schemas.microsoft.com/office/powerpoint/2010/main" val="299673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9913" y="640398"/>
            <a:ext cx="8229600" cy="1143000"/>
          </a:xfrm>
        </p:spPr>
        <p:txBody>
          <a:bodyPr/>
          <a:lstStyle/>
          <a:p>
            <a:r>
              <a:rPr lang="es-C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/>
                <a:ea typeface="Lato" panose="020F0502020204030203" pitchFamily="34" charset="0"/>
                <a:cs typeface="Lato" panose="020F0502020204030203" pitchFamily="34" charset="0"/>
              </a:rPr>
              <a:t>Resumen Implementación de funciones Matlab.</a:t>
            </a:r>
            <a:br>
              <a:rPr lang="es-C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/>
                <a:ea typeface="Lato" panose="020F0502020204030203" pitchFamily="34" charset="0"/>
                <a:cs typeface="Lato" panose="020F0502020204030203" pitchFamily="34" charset="0"/>
              </a:rPr>
            </a:b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179" y="2453507"/>
            <a:ext cx="3499407" cy="260321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004" y="2279756"/>
            <a:ext cx="3804234" cy="2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3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Tiempo Real</a:t>
            </a:r>
            <a:endParaRPr lang="es-ES" dirty="0"/>
          </a:p>
        </p:txBody>
      </p:sp>
      <p:pic>
        <p:nvPicPr>
          <p:cNvPr id="4" name="MATLABTIEMPORE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100" y="1600200"/>
            <a:ext cx="8051800" cy="4525963"/>
          </a:xfrm>
        </p:spPr>
      </p:pic>
    </p:spTree>
    <p:extLst>
      <p:ext uri="{BB962C8B-B14F-4D97-AF65-F5344CB8AC3E}">
        <p14:creationId xmlns:p14="http://schemas.microsoft.com/office/powerpoint/2010/main" val="192364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2412998" y="312738"/>
            <a:ext cx="7199312" cy="1077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s-CL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Resumen Algoritmo Basado en </a:t>
            </a:r>
            <a:r>
              <a:rPr lang="es-CL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Flood</a:t>
            </a:r>
            <a:r>
              <a:rPr lang="es-CL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CL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Fill</a:t>
            </a:r>
            <a:r>
              <a:rPr lang="es-CL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17973C-AA28-4E65-9167-825908DF6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  <a:p>
            <a:endParaRPr lang="es-CL" dirty="0"/>
          </a:p>
        </p:txBody>
      </p:sp>
      <p:pic>
        <p:nvPicPr>
          <p:cNvPr id="7" name="Picture 6" descr="A black and white photo of a person&#10;&#10;Description generated with high confidence">
            <a:extLst>
              <a:ext uri="{FF2B5EF4-FFF2-40B4-BE49-F238E27FC236}">
                <a16:creationId xmlns="" xmlns:a16="http://schemas.microsoft.com/office/drawing/2014/main" id="{98AC2A4F-8E19-4007-A598-EBA23ACF3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126" y="1793126"/>
            <a:ext cx="4178674" cy="4155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C5595DE4-6B8D-450D-BFB0-B69EEADCCF5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3585" y="1916773"/>
            <a:ext cx="3758826" cy="390829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223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2412998" y="312738"/>
            <a:ext cx="7199312" cy="1077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s-CL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Resultados Algoritmo Basado en </a:t>
            </a:r>
            <a:r>
              <a:rPr lang="es-CL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Flood</a:t>
            </a:r>
            <a:r>
              <a:rPr lang="es-CL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CL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Fill</a:t>
            </a:r>
            <a:r>
              <a:rPr lang="es-CL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17973C-AA28-4E65-9167-825908DF6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  <a:p>
            <a:endParaRPr lang="es-CL" dirty="0"/>
          </a:p>
        </p:txBody>
      </p:sp>
      <p:pic>
        <p:nvPicPr>
          <p:cNvPr id="2" name="Figure 1 13-01-2019 22_53_36">
            <a:hlinkClick r:id="" action="ppaction://media"/>
            <a:extLst>
              <a:ext uri="{FF2B5EF4-FFF2-40B4-BE49-F238E27FC236}">
                <a16:creationId xmlns="" xmlns:a16="http://schemas.microsoft.com/office/drawing/2014/main" id="{8795FF42-5D76-4720-AB46-BAA1BC4BBD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6729" y="1462881"/>
            <a:ext cx="6096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4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2412998" y="312738"/>
            <a:ext cx="7199312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s-CL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Conclusiones.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17973C-AA28-4E65-9167-825908DF6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/>
              </a:rPr>
              <a:t>Algoritmos computacionalmente costosos.</a:t>
            </a:r>
          </a:p>
          <a:p>
            <a:r>
              <a:rPr lang="es-C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/>
              </a:rPr>
              <a:t>Buena estabilidad del algoritmo basado en </a:t>
            </a:r>
            <a:r>
              <a:rPr lang="es-C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/>
              </a:rPr>
              <a:t>Flood</a:t>
            </a:r>
            <a:r>
              <a:rPr lang="es-C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/>
              </a:rPr>
              <a:t> </a:t>
            </a:r>
            <a:r>
              <a:rPr lang="es-C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/>
              </a:rPr>
              <a:t>Fill</a:t>
            </a:r>
            <a:r>
              <a:rPr lang="es-C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/>
              </a:rPr>
              <a:t>.</a:t>
            </a:r>
          </a:p>
          <a:p>
            <a:r>
              <a:rPr lang="es-C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/>
              </a:rPr>
              <a:t>Conteo es exacto, aun así existen limitaciones físicas.</a:t>
            </a:r>
          </a:p>
          <a:p>
            <a:r>
              <a:rPr lang="es-C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/>
              </a:rPr>
              <a:t>Optimizar código y implementación de Deep </a:t>
            </a:r>
            <a:r>
              <a:rPr lang="es-C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/>
              </a:rPr>
              <a:t>Learning</a:t>
            </a:r>
            <a:r>
              <a:rPr lang="es-C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/>
              </a:rPr>
              <a:t>.</a:t>
            </a:r>
          </a:p>
          <a:p>
            <a:r>
              <a:rPr lang="es-C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/>
              </a:rPr>
              <a:t>Posibilidad de Combinar la </a:t>
            </a:r>
            <a:r>
              <a:rPr lang="es-C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/>
              </a:rPr>
              <a:t>segmentacion</a:t>
            </a:r>
            <a:r>
              <a:rPr lang="es-C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/>
              </a:rPr>
              <a:t> RGB con Depth.</a:t>
            </a:r>
          </a:p>
          <a:p>
            <a:endParaRPr lang="es-CL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6864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A0B965-16D7-4620-88AF-AA793A8B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CFAF494-BD09-4D1F-82B7-139120762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03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76C6CED-BEEB-475C-B90A-DE65233C84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9553" y="1614868"/>
            <a:ext cx="4038600" cy="4525963"/>
          </a:xfrm>
        </p:spPr>
        <p:txBody>
          <a:bodyPr/>
          <a:lstStyle/>
          <a:p>
            <a:r>
              <a:rPr lang="es-CL" b="1" dirty="0">
                <a:latin typeface="Lato" panose="020F0502020204030203"/>
              </a:rPr>
              <a:t>RGB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6E30BA0-74C8-4238-88EB-D2EE51154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6133" y="1569434"/>
            <a:ext cx="4038600" cy="4525963"/>
          </a:xfrm>
        </p:spPr>
        <p:txBody>
          <a:bodyPr/>
          <a:lstStyle/>
          <a:p>
            <a:r>
              <a:rPr lang="es-CL" b="1" dirty="0">
                <a:latin typeface="Lato" panose="020F0502020204030203"/>
              </a:rPr>
              <a:t>Depth</a:t>
            </a:r>
          </a:p>
          <a:p>
            <a:endParaRPr lang="es-CL" dirty="0"/>
          </a:p>
        </p:txBody>
      </p:sp>
      <p:sp>
        <p:nvSpPr>
          <p:cNvPr id="5" name="CuadroTexto 2">
            <a:extLst>
              <a:ext uri="{FF2B5EF4-FFF2-40B4-BE49-F238E27FC236}">
                <a16:creationId xmlns="" xmlns:a16="http://schemas.microsoft.com/office/drawing/2014/main" id="{A112DA98-BAB0-4879-8675-D07AF2CEDD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9267" y="329382"/>
            <a:ext cx="822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s-CL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Cámaras Kinect.</a:t>
            </a:r>
            <a:endParaRPr lang="es-CL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63C46AB-A986-4AE4-A70A-5D9C371C3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53" y="2179097"/>
            <a:ext cx="8844894" cy="310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5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2416705" y="312738"/>
            <a:ext cx="7199312" cy="5857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s-CL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Segmentación de Imagen.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47F7E9FB-60F3-4CA1-999A-9CF57099D2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53000" y="2013214"/>
            <a:ext cx="3776132" cy="283157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6" name="Content Placeholder 3">
            <a:extLst>
              <a:ext uri="{FF2B5EF4-FFF2-40B4-BE49-F238E27FC236}">
                <a16:creationId xmlns="" xmlns:a16="http://schemas.microsoft.com/office/drawing/2014/main" id="{20680502-6B2B-4EF2-95BE-12267B42D9FD}"/>
              </a:ext>
            </a:extLst>
          </p:cNvPr>
          <p:cNvSpPr txBox="1">
            <a:spLocks/>
          </p:cNvSpPr>
          <p:nvPr/>
        </p:nvSpPr>
        <p:spPr bwMode="auto">
          <a:xfrm>
            <a:off x="143933" y="1507067"/>
            <a:ext cx="434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L" b="1" dirty="0">
                <a:solidFill>
                  <a:schemeClr val="tx1"/>
                </a:solidFill>
              </a:rPr>
              <a:t>Segmentación Binaria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L" b="1" dirty="0">
                <a:solidFill>
                  <a:schemeClr val="tx1"/>
                </a:solidFill>
              </a:rPr>
              <a:t>Enfoque distinto, a través de Distancia.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L" b="1" dirty="0">
                <a:solidFill>
                  <a:schemeClr val="tx1"/>
                </a:solidFill>
              </a:rPr>
              <a:t>Rango de Operación ajustable.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L" b="1" dirty="0">
                <a:solidFill>
                  <a:schemeClr val="tx1"/>
                </a:solidFill>
              </a:rPr>
              <a:t>Dimensiones de los objetos Cuantificable Directamente.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39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2400300" y="312738"/>
            <a:ext cx="7199312" cy="5857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s-CL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Algoritmos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="" xmlns:a16="http://schemas.microsoft.com/office/drawing/2014/main" id="{20680502-6B2B-4EF2-95BE-12267B42D9FD}"/>
              </a:ext>
            </a:extLst>
          </p:cNvPr>
          <p:cNvSpPr txBox="1">
            <a:spLocks/>
          </p:cNvSpPr>
          <p:nvPr/>
        </p:nvSpPr>
        <p:spPr bwMode="auto">
          <a:xfrm>
            <a:off x="143933" y="1507067"/>
            <a:ext cx="8636000" cy="352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L" b="1" dirty="0">
                <a:solidFill>
                  <a:schemeClr val="tx1"/>
                </a:solidFill>
                <a:latin typeface="Lato" panose="020F0502020204030203"/>
              </a:rPr>
              <a:t>En este trabajo se presentan 3 posibles soluciones para poder realizar la segmentación de imágenes.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L" b="1" dirty="0">
                <a:solidFill>
                  <a:schemeClr val="tx1"/>
                </a:solidFill>
                <a:latin typeface="Lato" panose="020F0502020204030203"/>
              </a:rPr>
              <a:t>1.-Algoritmo de Etiquetación </a:t>
            </a:r>
            <a:r>
              <a:rPr lang="es-CL" b="1" dirty="0" err="1">
                <a:solidFill>
                  <a:schemeClr val="tx1"/>
                </a:solidFill>
                <a:latin typeface="Lato" panose="020F0502020204030203"/>
              </a:rPr>
              <a:t>Merge</a:t>
            </a:r>
            <a:r>
              <a:rPr lang="es-CL" b="1" dirty="0">
                <a:solidFill>
                  <a:schemeClr val="tx1"/>
                </a:solidFill>
                <a:latin typeface="Lato" panose="020F0502020204030203"/>
              </a:rPr>
              <a:t> </a:t>
            </a:r>
            <a:r>
              <a:rPr lang="es-CL" b="1" dirty="0" err="1">
                <a:solidFill>
                  <a:schemeClr val="tx1"/>
                </a:solidFill>
                <a:latin typeface="Lato" panose="020F0502020204030203"/>
              </a:rPr>
              <a:t>Labeling</a:t>
            </a:r>
            <a:r>
              <a:rPr lang="es-CL" b="1" dirty="0">
                <a:solidFill>
                  <a:schemeClr val="tx1"/>
                </a:solidFill>
                <a:latin typeface="Lato" panose="020F0502020204030203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L" b="1" dirty="0">
                <a:solidFill>
                  <a:schemeClr val="tx1"/>
                </a:solidFill>
                <a:latin typeface="Lato" panose="020F0502020204030203"/>
              </a:rPr>
              <a:t>2.-Utilizando Herramientas de Matlab.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L" b="1" dirty="0">
                <a:solidFill>
                  <a:schemeClr val="tx1"/>
                </a:solidFill>
                <a:latin typeface="Lato" panose="020F0502020204030203"/>
              </a:rPr>
              <a:t>3.- Algoritmo basado en </a:t>
            </a:r>
            <a:r>
              <a:rPr lang="es-CL" b="1" dirty="0" err="1">
                <a:solidFill>
                  <a:schemeClr val="tx1"/>
                </a:solidFill>
                <a:latin typeface="Lato" panose="020F0502020204030203"/>
              </a:rPr>
              <a:t>Flood</a:t>
            </a:r>
            <a:r>
              <a:rPr lang="es-CL" b="1" dirty="0">
                <a:solidFill>
                  <a:schemeClr val="tx1"/>
                </a:solidFill>
                <a:latin typeface="Lato" panose="020F0502020204030203"/>
              </a:rPr>
              <a:t> </a:t>
            </a:r>
            <a:r>
              <a:rPr lang="es-CL" b="1" dirty="0" err="1">
                <a:solidFill>
                  <a:schemeClr val="tx1"/>
                </a:solidFill>
                <a:latin typeface="Lato" panose="020F0502020204030203"/>
              </a:rPr>
              <a:t>Fill</a:t>
            </a:r>
            <a:r>
              <a:rPr lang="es-CL" b="1" dirty="0">
                <a:solidFill>
                  <a:schemeClr val="tx1"/>
                </a:solidFill>
                <a:latin typeface="Lato" panose="020F0502020204030203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76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2412998" y="312738"/>
            <a:ext cx="7199312" cy="1077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s-CL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/>
                <a:ea typeface="Lato" panose="020F0502020204030203" pitchFamily="34" charset="0"/>
                <a:cs typeface="Lato" panose="020F0502020204030203" pitchFamily="34" charset="0"/>
              </a:rPr>
              <a:t>Resumen Algoritmo de </a:t>
            </a:r>
            <a:r>
              <a:rPr lang="es-CL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/>
                <a:ea typeface="Lato" panose="020F0502020204030203" pitchFamily="34" charset="0"/>
                <a:cs typeface="Lato" panose="020F0502020204030203" pitchFamily="34" charset="0"/>
              </a:rPr>
              <a:t>Merge</a:t>
            </a:r>
            <a:r>
              <a:rPr lang="es-CL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CL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/>
                <a:ea typeface="Lato" panose="020F0502020204030203" pitchFamily="34" charset="0"/>
                <a:cs typeface="Lato" panose="020F0502020204030203" pitchFamily="34" charset="0"/>
              </a:rPr>
              <a:t>Labeling</a:t>
            </a:r>
            <a:r>
              <a:rPr lang="es-CL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17973C-AA28-4E65-9167-825908DF6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  <a:p>
            <a:endParaRPr lang="es-CL" dirty="0"/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1" y="1197033"/>
            <a:ext cx="4838007" cy="4929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683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381" y="2381837"/>
            <a:ext cx="3895238" cy="2962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150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0285"/>
            <a:ext cx="8229600" cy="44657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395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2262981"/>
            <a:ext cx="6096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2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193</Words>
  <Application>Microsoft Office PowerPoint</Application>
  <PresentationFormat>Presentación en pantalla (4:3)</PresentationFormat>
  <Paragraphs>35</Paragraphs>
  <Slides>25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MS PGothic</vt:lpstr>
      <vt:lpstr>MS PGothic</vt:lpstr>
      <vt:lpstr>Arial</vt:lpstr>
      <vt:lpstr>Calibri</vt:lpstr>
      <vt:lpstr>Lato</vt:lpstr>
      <vt:lpstr>Office Theme</vt:lpstr>
      <vt:lpstr>Presentación de PowerPoint</vt:lpstr>
      <vt:lpstr>Presentación de PowerPoint</vt:lpstr>
      <vt:lpstr>Cámaras Kinect.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Resumen Implementación de funciones Matlab. </vt:lpstr>
      <vt:lpstr>Tiempo Real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Rodríguez</dc:creator>
  <cp:lastModifiedBy>HP</cp:lastModifiedBy>
  <cp:revision>54</cp:revision>
  <dcterms:created xsi:type="dcterms:W3CDTF">2012-06-05T18:28:47Z</dcterms:created>
  <dcterms:modified xsi:type="dcterms:W3CDTF">2019-01-14T04:27:09Z</dcterms:modified>
</cp:coreProperties>
</file>